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4" r:id="rId12"/>
    <p:sldId id="265" r:id="rId13"/>
    <p:sldId id="266" r:id="rId14"/>
    <p:sldId id="271" r:id="rId15"/>
    <p:sldId id="272" r:id="rId16"/>
    <p:sldId id="273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7F3702-448C-487A-86C7-0F1D7E2A47E2}" type="datetimeFigureOut">
              <a:rPr lang="en-US" smtClean="0"/>
              <a:pPr/>
              <a:t>7/4/2018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DC3859-CB1A-45E7-A193-A90AD93CE27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GAMES AND STRATEGIES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MIXED STRATEGY</a:t>
            </a:r>
          </a:p>
          <a:p>
            <a:pPr>
              <a:buNone/>
            </a:pPr>
            <a:r>
              <a:rPr lang="en-US" dirty="0" smtClean="0"/>
              <a:t>    When the players use a combination of strategies and each player always kept guessing as to which course of action is to be selected by the other player at a particular occasion then this is known as mixed strategy. Thus, there is a probabilistic situation and objective of the player is to maximize expected gains or to minimize losses.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OPTIMUM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A course of action or play which puts the player in the most preferred position, irrespective of the strategy of his competitors, is called an optimum strategy.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VALUE OF 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		   </a:t>
            </a:r>
          </a:p>
          <a:p>
            <a:pPr>
              <a:buNone/>
            </a:pPr>
            <a:r>
              <a:rPr lang="en-US" dirty="0" smtClean="0"/>
              <a:t>			It is the expected payoff of play when all the players of the game follow their optimum strategies.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PAYOFF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		When the players select their particular strategies, the payoffs can be represented in the form of a matrix called the payoff matrix.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Let player A have </a:t>
            </a:r>
            <a:r>
              <a:rPr lang="en-US" i="1" dirty="0" smtClean="0"/>
              <a:t>m </a:t>
            </a:r>
            <a:r>
              <a:rPr lang="en-US" dirty="0" smtClean="0"/>
              <a:t>strategies A1, A2,…, A</a:t>
            </a:r>
            <a:r>
              <a:rPr lang="en-US" sz="2000" i="1" dirty="0" smtClean="0"/>
              <a:t>m </a:t>
            </a:r>
            <a:r>
              <a:rPr lang="en-US" dirty="0" smtClean="0"/>
              <a:t>and player B have </a:t>
            </a:r>
            <a:r>
              <a:rPr lang="en-US" i="1" dirty="0" smtClean="0"/>
              <a:t>n</a:t>
            </a:r>
            <a:r>
              <a:rPr lang="en-US" dirty="0" smtClean="0"/>
              <a:t> strategies B1,B2…,B</a:t>
            </a:r>
            <a:r>
              <a:rPr lang="en-US" i="1" dirty="0" smtClean="0"/>
              <a:t>n. </a:t>
            </a:r>
            <a:r>
              <a:rPr lang="en-US" dirty="0" smtClean="0"/>
              <a:t>Here, it is assumed that each player has his choices from amongst the pure strategies. Also it is assumed that player A is always the gainer and player B is always the loser. That is, all payoffs are assumed in terms of player 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n-US" sz="2800" i="1" dirty="0" err="1" smtClean="0"/>
              <a:t>a</a:t>
            </a:r>
            <a:r>
              <a:rPr lang="en-US" sz="2000" i="1" dirty="0" err="1" smtClean="0"/>
              <a:t>ij</a:t>
            </a:r>
            <a:r>
              <a:rPr lang="en-US" sz="2000" i="1" dirty="0" smtClean="0"/>
              <a:t> </a:t>
            </a:r>
            <a:r>
              <a:rPr lang="en-US" dirty="0" smtClean="0"/>
              <a:t>be the payoff which player A gains from player B if player A chooses strategy A</a:t>
            </a:r>
            <a:r>
              <a:rPr lang="en-US" i="1" dirty="0" smtClean="0"/>
              <a:t>i </a:t>
            </a:r>
            <a:r>
              <a:rPr lang="en-US" dirty="0" smtClean="0"/>
              <a:t>and player B chooses strategy </a:t>
            </a:r>
            <a:r>
              <a:rPr lang="en-US" dirty="0" err="1" smtClean="0"/>
              <a:t>B</a:t>
            </a:r>
            <a:r>
              <a:rPr lang="en-US" sz="2000" i="1" dirty="0" err="1" smtClean="0"/>
              <a:t>j</a:t>
            </a:r>
            <a:r>
              <a:rPr lang="en-US" sz="2000" i="1" dirty="0" smtClean="0"/>
              <a:t>. </a:t>
            </a:r>
            <a:r>
              <a:rPr lang="en-US" dirty="0" smtClean="0"/>
              <a:t>Then the payoff matrix to play A is:</a:t>
            </a:r>
          </a:p>
          <a:p>
            <a:pPr>
              <a:buNone/>
            </a:pPr>
            <a:r>
              <a:rPr lang="en-US" dirty="0" smtClean="0"/>
              <a:t>				          </a:t>
            </a:r>
            <a:r>
              <a:rPr lang="en-US" sz="2000" dirty="0" smtClean="0"/>
              <a:t>Player B</a:t>
            </a:r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en-US" sz="2400" dirty="0" smtClean="0"/>
              <a:t>B</a:t>
            </a:r>
            <a:r>
              <a:rPr lang="en-US" sz="2000" dirty="0" smtClean="0"/>
              <a:t>1	</a:t>
            </a:r>
            <a:r>
              <a:rPr lang="en-US" sz="2400" dirty="0" smtClean="0"/>
              <a:t>B</a:t>
            </a:r>
            <a:r>
              <a:rPr lang="en-US" sz="2000" dirty="0" smtClean="0"/>
              <a:t>2	…	</a:t>
            </a:r>
            <a:r>
              <a:rPr lang="en-US" sz="2400" dirty="0" err="1" smtClean="0"/>
              <a:t>B</a:t>
            </a:r>
            <a:r>
              <a:rPr lang="en-US" sz="2000" i="1" dirty="0" err="1" smtClean="0"/>
              <a:t>n</a:t>
            </a: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2000" dirty="0" smtClean="0"/>
              <a:t>		   A1		</a:t>
            </a:r>
            <a:r>
              <a:rPr lang="en-US" sz="2400" i="1" dirty="0" smtClean="0"/>
              <a:t>a</a:t>
            </a:r>
            <a:r>
              <a:rPr lang="en-US" sz="2000" i="1" dirty="0" smtClean="0"/>
              <a:t>11	</a:t>
            </a:r>
            <a:r>
              <a:rPr lang="en-US" sz="2400" i="1" dirty="0" smtClean="0"/>
              <a:t>a</a:t>
            </a:r>
            <a:r>
              <a:rPr lang="en-US" sz="2000" i="1" dirty="0" smtClean="0"/>
              <a:t>12	…	</a:t>
            </a:r>
            <a:r>
              <a:rPr lang="en-US" sz="2400" i="1" dirty="0" smtClean="0"/>
              <a:t>a</a:t>
            </a:r>
            <a:r>
              <a:rPr lang="en-US" sz="2000" i="1" dirty="0" smtClean="0"/>
              <a:t>1n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   A2		</a:t>
            </a:r>
            <a:r>
              <a:rPr lang="en-US" sz="2400" i="1" dirty="0" smtClean="0"/>
              <a:t>a</a:t>
            </a:r>
            <a:r>
              <a:rPr lang="en-US" sz="2000" i="1" dirty="0" smtClean="0"/>
              <a:t>21</a:t>
            </a:r>
            <a:r>
              <a:rPr lang="en-US" sz="2000" dirty="0" smtClean="0"/>
              <a:t>	</a:t>
            </a:r>
            <a:r>
              <a:rPr lang="en-US" sz="2400" i="1" dirty="0" smtClean="0"/>
              <a:t>a</a:t>
            </a:r>
            <a:r>
              <a:rPr lang="en-US" sz="2000" i="1" dirty="0" smtClean="0"/>
              <a:t>22	…	</a:t>
            </a:r>
            <a:r>
              <a:rPr lang="en-US" sz="2400" i="1" dirty="0" smtClean="0"/>
              <a:t>a</a:t>
            </a:r>
            <a:r>
              <a:rPr lang="en-US" sz="2000" i="1" dirty="0" smtClean="0"/>
              <a:t>2n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Player A     .		.	.		.</a:t>
            </a:r>
          </a:p>
          <a:p>
            <a:pPr>
              <a:buNone/>
            </a:pPr>
            <a:r>
              <a:rPr lang="en-US" sz="2000" dirty="0" smtClean="0"/>
              <a:t>		    .		.	.		.</a:t>
            </a:r>
          </a:p>
          <a:p>
            <a:pPr>
              <a:buNone/>
            </a:pPr>
            <a:r>
              <a:rPr lang="en-US" sz="2000" dirty="0" smtClean="0"/>
              <a:t>		    .		.	.		.</a:t>
            </a:r>
          </a:p>
          <a:p>
            <a:pPr>
              <a:buNone/>
            </a:pPr>
            <a:r>
              <a:rPr lang="en-US" sz="2000" dirty="0" smtClean="0"/>
              <a:t>		 A</a:t>
            </a:r>
            <a:r>
              <a:rPr lang="en-US" sz="2000" i="1" dirty="0" smtClean="0"/>
              <a:t>m		</a:t>
            </a:r>
            <a:r>
              <a:rPr lang="en-US" sz="2400" i="1" dirty="0" smtClean="0"/>
              <a:t>a</a:t>
            </a:r>
            <a:r>
              <a:rPr lang="en-US" sz="2000" i="1" dirty="0" smtClean="0"/>
              <a:t>m1	</a:t>
            </a:r>
            <a:r>
              <a:rPr lang="en-US" sz="2400" i="1" dirty="0" smtClean="0"/>
              <a:t>a</a:t>
            </a:r>
            <a:r>
              <a:rPr lang="en-US" sz="2000" i="1" dirty="0" smtClean="0"/>
              <a:t>m2	…	</a:t>
            </a:r>
            <a:r>
              <a:rPr lang="en-US" sz="2400" i="1" dirty="0" err="1" smtClean="0"/>
              <a:t>a</a:t>
            </a:r>
            <a:r>
              <a:rPr lang="en-US" sz="2000" i="1" dirty="0" err="1" smtClean="0"/>
              <a:t>mn</a:t>
            </a:r>
            <a:r>
              <a:rPr lang="en-US" sz="2000" i="1" dirty="0" smtClean="0"/>
              <a:t>		</a:t>
            </a:r>
            <a:endParaRPr lang="en-US" sz="2000" i="1" dirty="0"/>
          </a:p>
        </p:txBody>
      </p:sp>
      <p:sp>
        <p:nvSpPr>
          <p:cNvPr id="9" name="Double Bracket 8"/>
          <p:cNvSpPr/>
          <p:nvPr/>
        </p:nvSpPr>
        <p:spPr>
          <a:xfrm>
            <a:off x="2895600" y="4038600"/>
            <a:ext cx="3962400" cy="20574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Consider  a two-person coin tossing  game. Each player tosses  an unbiased coin simultaneously. Player B pays Rs. 7 to A if {</a:t>
            </a:r>
            <a:r>
              <a:rPr lang="en-US" i="1" dirty="0" smtClean="0">
                <a:latin typeface="+mj-lt"/>
              </a:rPr>
              <a:t>H,H</a:t>
            </a:r>
            <a:r>
              <a:rPr lang="en-US" dirty="0" smtClean="0">
                <a:latin typeface="+mj-lt"/>
              </a:rPr>
              <a:t>} occurs and Rs.4 if {</a:t>
            </a:r>
            <a:r>
              <a:rPr lang="en-US" i="1" dirty="0" smtClean="0">
                <a:latin typeface="+mj-lt"/>
              </a:rPr>
              <a:t>T,T</a:t>
            </a:r>
            <a:r>
              <a:rPr lang="en-US" dirty="0" smtClean="0">
                <a:latin typeface="+mj-lt"/>
              </a:rPr>
              <a:t>} occurs; otherwise player  A pays Rs.3 to B. This two-person game is a        zero –sum game since the winnings of one player are the losses for the other.  Each player has his choices from amongst  two </a:t>
            </a:r>
            <a:r>
              <a:rPr lang="en-US" i="1" dirty="0" smtClean="0">
                <a:latin typeface="+mj-lt"/>
              </a:rPr>
              <a:t>pure </a:t>
            </a:r>
            <a:r>
              <a:rPr lang="en-US" dirty="0" smtClean="0">
                <a:latin typeface="+mj-lt"/>
              </a:rPr>
              <a:t>strategies </a:t>
            </a:r>
            <a:r>
              <a:rPr lang="en-US" i="1" dirty="0" smtClean="0">
                <a:latin typeface="+mj-lt"/>
              </a:rPr>
              <a:t>H</a:t>
            </a:r>
            <a:r>
              <a:rPr lang="en-US" dirty="0" smtClean="0">
                <a:latin typeface="+mj-lt"/>
              </a:rPr>
              <a:t> and </a:t>
            </a:r>
            <a:r>
              <a:rPr lang="en-US" i="1" dirty="0" smtClean="0">
                <a:latin typeface="+mj-lt"/>
              </a:rPr>
              <a:t>T.</a:t>
            </a:r>
          </a:p>
          <a:p>
            <a:pPr>
              <a:buNone/>
            </a:pPr>
            <a:r>
              <a:rPr lang="en-US" i="1" dirty="0" smtClean="0">
                <a:latin typeface="+mj-lt"/>
              </a:rPr>
              <a:t>A’s </a:t>
            </a:r>
            <a:r>
              <a:rPr lang="en-US" dirty="0" smtClean="0">
                <a:latin typeface="+mj-lt"/>
              </a:rPr>
              <a:t>payoff matrix may be displayed as below :</a:t>
            </a:r>
          </a:p>
          <a:p>
            <a:pPr>
              <a:buNone/>
            </a:pPr>
            <a:r>
              <a:rPr lang="en-US" i="1" dirty="0" smtClean="0">
                <a:latin typeface="+mj-lt"/>
              </a:rPr>
              <a:t>			     </a:t>
            </a:r>
            <a:r>
              <a:rPr lang="en-US" sz="2000" i="1" dirty="0" smtClean="0">
                <a:latin typeface="+mj-lt"/>
              </a:rPr>
              <a:t>Player B</a:t>
            </a:r>
            <a:endParaRPr lang="en-US" i="1" dirty="0" smtClean="0">
              <a:latin typeface="+mj-lt"/>
            </a:endParaRPr>
          </a:p>
          <a:p>
            <a:pPr>
              <a:buNone/>
            </a:pPr>
            <a:r>
              <a:rPr lang="en-US" sz="2000" i="1" dirty="0" smtClean="0">
                <a:latin typeface="+mj-lt"/>
              </a:rPr>
              <a:t>		          	   H               T</a:t>
            </a:r>
          </a:p>
          <a:p>
            <a:pPr>
              <a:buNone/>
            </a:pPr>
            <a:r>
              <a:rPr lang="en-US" sz="2000" i="1" dirty="0" smtClean="0">
                <a:latin typeface="+mj-lt"/>
              </a:rPr>
              <a:t>Player A      H	   7               -3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		    </a:t>
            </a:r>
            <a:r>
              <a:rPr lang="en-US" sz="2000" dirty="0" smtClean="0">
                <a:latin typeface="+mj-lt"/>
              </a:rPr>
              <a:t>T	  -3                4</a:t>
            </a:r>
            <a:endParaRPr lang="en-US" dirty="0">
              <a:latin typeface="+mj-lt"/>
            </a:endParaRPr>
          </a:p>
        </p:txBody>
      </p:sp>
      <p:sp>
        <p:nvSpPr>
          <p:cNvPr id="6" name="Double Bracket 5"/>
          <p:cNvSpPr/>
          <p:nvPr/>
        </p:nvSpPr>
        <p:spPr>
          <a:xfrm>
            <a:off x="2209800" y="4724400"/>
            <a:ext cx="1905000" cy="10668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THANK YOU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46482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PREPARED BY</a:t>
            </a:r>
          </a:p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D.PHILOMINE JEEVITHA</a:t>
            </a:r>
          </a:p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DEPT OF MATHEMATICS </a:t>
            </a:r>
          </a:p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ST.JOSEPHS COLLEGE TRICHY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Many practical problems require decision making in a competitive situation where there are two or more opposing parties with conflicting interests and where the action of one depends upon the one taken by the opponent.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Candidates for an election</a:t>
            </a:r>
          </a:p>
          <a:p>
            <a:r>
              <a:rPr lang="en-US" dirty="0" smtClean="0"/>
              <a:t>Advertising and marketing campaigns by competing business firms</a:t>
            </a:r>
          </a:p>
          <a:p>
            <a:r>
              <a:rPr lang="en-US" dirty="0" smtClean="0"/>
              <a:t>Countries involved in military battles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finite number of competitors called players</a:t>
            </a:r>
          </a:p>
          <a:p>
            <a:r>
              <a:rPr lang="en-US" dirty="0" smtClean="0"/>
              <a:t>Each player has a finite number of strategies available to him</a:t>
            </a:r>
          </a:p>
          <a:p>
            <a:r>
              <a:rPr lang="en-US" dirty="0" smtClean="0"/>
              <a:t>A play of the game takes place when each player employs his strategy</a:t>
            </a:r>
          </a:p>
          <a:p>
            <a:r>
              <a:rPr lang="en-US" dirty="0" smtClean="0"/>
              <a:t>Every game results in an outcome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TWO-PERSON ZERO- SUM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When there are two competitors playing a game, it is called a ‘two-person game’.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Games having the ‘zero-sum’ character that the algebraic sum of gains and losses of all players is zero are called zero-sum games.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72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SOME BASIC TERMS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PLAYER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	The competitors in the game are known as players. A player may be individual or group of individuals, or an organization.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A strategy for a player is defined as a set of rules or alternative courses of action available to him in advance.</a:t>
            </a:r>
          </a:p>
          <a:p>
            <a:pPr>
              <a:buNone/>
            </a:pPr>
            <a:r>
              <a:rPr lang="en-US" dirty="0" smtClean="0"/>
              <a:t>	It has two types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Pure strategy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Mixed strategy</a:t>
            </a:r>
          </a:p>
          <a:p>
            <a:pPr>
              <a:buNone/>
            </a:pPr>
            <a:r>
              <a:rPr lang="en-US" dirty="0" smtClean="0"/>
              <a:t>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		   </a:t>
            </a:r>
          </a:p>
          <a:p>
            <a:pPr>
              <a:buNone/>
            </a:pPr>
            <a:r>
              <a:rPr lang="en-US" b="1" dirty="0" smtClean="0"/>
              <a:t>PURE STRATEGY</a:t>
            </a:r>
          </a:p>
          <a:p>
            <a:pPr>
              <a:buNone/>
            </a:pPr>
            <a:r>
              <a:rPr lang="en-US" dirty="0" smtClean="0"/>
              <a:t>    If the players select the same strategy each time, then it is referred to as pure-strategy. In this case each player knows exactly what the other player is going to do, the objective of the players is to maximize gains or to minimize losses.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412</Words>
  <Application>Microsoft Office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GAMES AND STRATEGIES</vt:lpstr>
      <vt:lpstr>               INTRODUCTION</vt:lpstr>
      <vt:lpstr>                EXAMPLES </vt:lpstr>
      <vt:lpstr>                  PROPERTIES</vt:lpstr>
      <vt:lpstr>TWO-PERSON ZERO- SUM GAMES</vt:lpstr>
      <vt:lpstr>             SOME BASIC TERMS</vt:lpstr>
      <vt:lpstr>   PLAYER</vt:lpstr>
      <vt:lpstr>                  STRATEGY</vt:lpstr>
      <vt:lpstr>      </vt:lpstr>
      <vt:lpstr>Slide 10</vt:lpstr>
      <vt:lpstr>         OPTIMUM STRATEGY</vt:lpstr>
      <vt:lpstr>      VALUE OF THE GAME</vt:lpstr>
      <vt:lpstr>             PAYOFF MATRIX</vt:lpstr>
      <vt:lpstr>Slide 14</vt:lpstr>
      <vt:lpstr>Slide 15</vt:lpstr>
      <vt:lpstr>Slide 16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GAMES AND STRATEGIES</dc:title>
  <dc:creator>admin</dc:creator>
  <cp:lastModifiedBy>MathsDept</cp:lastModifiedBy>
  <cp:revision>68</cp:revision>
  <dcterms:created xsi:type="dcterms:W3CDTF">2016-12-12T13:58:07Z</dcterms:created>
  <dcterms:modified xsi:type="dcterms:W3CDTF">2018-07-04T05:34:19Z</dcterms:modified>
</cp:coreProperties>
</file>